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EB3653C-AF1D-4A39-AF27-A6A4756304C3}" type="datetimeFigureOut">
              <a:rPr lang="en-US" smtClean="0"/>
              <a:t>9/8/2010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1429BFB-5FF9-40A2-8B85-AC81097A2D8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B3653C-AF1D-4A39-AF27-A6A4756304C3}" type="datetimeFigureOut">
              <a:rPr lang="en-US" smtClean="0"/>
              <a:t>9/8/2010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29BFB-5FF9-40A2-8B85-AC81097A2D8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B3653C-AF1D-4A39-AF27-A6A4756304C3}" type="datetimeFigureOut">
              <a:rPr lang="en-US" smtClean="0"/>
              <a:t>9/8/2010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29BFB-5FF9-40A2-8B85-AC81097A2D8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B3653C-AF1D-4A39-AF27-A6A4756304C3}" type="datetimeFigureOut">
              <a:rPr lang="en-US" smtClean="0"/>
              <a:t>9/8/2010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29BFB-5FF9-40A2-8B85-AC81097A2D8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EB3653C-AF1D-4A39-AF27-A6A4756304C3}" type="datetimeFigureOut">
              <a:rPr lang="en-US" smtClean="0"/>
              <a:t>9/8/2010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429BFB-5FF9-40A2-8B85-AC81097A2D8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B3653C-AF1D-4A39-AF27-A6A4756304C3}" type="datetimeFigureOut">
              <a:rPr lang="en-US" smtClean="0"/>
              <a:t>9/8/2010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429BFB-5FF9-40A2-8B85-AC81097A2D8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EB3653C-AF1D-4A39-AF27-A6A4756304C3}" type="datetimeFigureOut">
              <a:rPr lang="en-US" smtClean="0"/>
              <a:t>9/8/2010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429BFB-5FF9-40A2-8B85-AC81097A2D8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EB3653C-AF1D-4A39-AF27-A6A4756304C3}" type="datetimeFigureOut">
              <a:rPr lang="en-US" smtClean="0"/>
              <a:t>9/8/2010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429BFB-5FF9-40A2-8B85-AC81097A2D8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B3653C-AF1D-4A39-AF27-A6A4756304C3}" type="datetimeFigureOut">
              <a:rPr lang="en-US" smtClean="0"/>
              <a:t>9/8/2010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429BFB-5FF9-40A2-8B85-AC81097A2D8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B3653C-AF1D-4A39-AF27-A6A4756304C3}" type="datetimeFigureOut">
              <a:rPr lang="en-US" smtClean="0"/>
              <a:t>9/8/2010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429BFB-5FF9-40A2-8B85-AC81097A2D8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EB3653C-AF1D-4A39-AF27-A6A4756304C3}" type="datetimeFigureOut">
              <a:rPr lang="en-US" smtClean="0"/>
              <a:t>9/8/2010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1429BFB-5FF9-40A2-8B85-AC81097A2D8F}"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EB3653C-AF1D-4A39-AF27-A6A4756304C3}" type="datetimeFigureOut">
              <a:rPr lang="en-US" smtClean="0"/>
              <a:t>9/8/2010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1429BFB-5FF9-40A2-8B85-AC81097A2D8F}"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blackettpeckgallery.com/aaron-kelln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343400"/>
            <a:ext cx="7772400" cy="1470025"/>
          </a:xfrm>
        </p:spPr>
        <p:txBody>
          <a:bodyPr/>
          <a:lstStyle/>
          <a:p>
            <a:r>
              <a:rPr lang="en-US" dirty="0" smtClean="0"/>
              <a:t>Linear Sculpture</a:t>
            </a:r>
            <a:endParaRPr lang="en-US" dirty="0"/>
          </a:p>
        </p:txBody>
      </p:sp>
      <p:pic>
        <p:nvPicPr>
          <p:cNvPr id="1026" name="Picture 2" descr="http://www.princetonol.com/groups/iad/lessons/high/images/Cyndi-sculp1.jpg"/>
          <p:cNvPicPr>
            <a:picLocks noChangeAspect="1" noChangeArrowheads="1"/>
          </p:cNvPicPr>
          <p:nvPr/>
        </p:nvPicPr>
        <p:blipFill>
          <a:blip r:embed="rId2" cstate="print"/>
          <a:srcRect/>
          <a:stretch>
            <a:fillRect/>
          </a:stretch>
        </p:blipFill>
        <p:spPr bwMode="auto">
          <a:xfrm>
            <a:off x="2895600" y="609600"/>
            <a:ext cx="3293269" cy="4114800"/>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066800"/>
          </a:xfrm>
        </p:spPr>
        <p:txBody>
          <a:bodyPr>
            <a:normAutofit/>
          </a:bodyPr>
          <a:lstStyle/>
          <a:p>
            <a:r>
              <a:rPr lang="en-US" b="1" dirty="0" smtClean="0"/>
              <a:t>Assignment </a:t>
            </a:r>
            <a:endParaRPr lang="en-US" dirty="0"/>
          </a:p>
        </p:txBody>
      </p:sp>
      <p:sp>
        <p:nvSpPr>
          <p:cNvPr id="3" name="Content Placeholder 2"/>
          <p:cNvSpPr>
            <a:spLocks noGrp="1"/>
          </p:cNvSpPr>
          <p:nvPr>
            <p:ph idx="1"/>
          </p:nvPr>
        </p:nvSpPr>
        <p:spPr>
          <a:xfrm>
            <a:off x="457200" y="2133600"/>
            <a:ext cx="8153400" cy="4495800"/>
          </a:xfrm>
        </p:spPr>
        <p:txBody>
          <a:bodyPr>
            <a:normAutofit fontScale="70000" lnSpcReduction="20000"/>
          </a:bodyPr>
          <a:lstStyle/>
          <a:p>
            <a:pPr lvl="0"/>
            <a:r>
              <a:rPr lang="en-US" dirty="0" smtClean="0"/>
              <a:t>Approximately </a:t>
            </a:r>
            <a:r>
              <a:rPr lang="en-US" dirty="0"/>
              <a:t>100 </a:t>
            </a:r>
            <a:r>
              <a:rPr lang="en-US" dirty="0" smtClean="0"/>
              <a:t>toothpicks</a:t>
            </a:r>
            <a:endParaRPr lang="en-US" dirty="0"/>
          </a:p>
          <a:p>
            <a:pPr lvl="0"/>
            <a:r>
              <a:rPr lang="en-US" dirty="0" smtClean="0"/>
              <a:t>Begin </a:t>
            </a:r>
            <a:r>
              <a:rPr lang="en-US" dirty="0"/>
              <a:t>by gluing two, three or four toothpicks together creating a unit. The unit can be a geometric shape such as a square or triangle or as simple as two toothpicks glued side by side. Make some thumbnail sketches of sculpture plan using unit. </a:t>
            </a:r>
          </a:p>
          <a:p>
            <a:pPr lvl="0"/>
            <a:r>
              <a:rPr lang="en-US" dirty="0" smtClean="0"/>
              <a:t>Create </a:t>
            </a:r>
            <a:r>
              <a:rPr lang="en-US" dirty="0"/>
              <a:t>as many units as possible using all the toothpicks. It should be noted that construction of the units couldn’t be done quickly. The wood glue will take approximately 30 minutes to dry. </a:t>
            </a:r>
          </a:p>
          <a:p>
            <a:pPr lvl="0"/>
            <a:r>
              <a:rPr lang="en-US" dirty="0"/>
              <a:t>Once all units have been </a:t>
            </a:r>
            <a:r>
              <a:rPr lang="en-US" dirty="0" smtClean="0"/>
              <a:t>created, begin </a:t>
            </a:r>
            <a:r>
              <a:rPr lang="en-US" dirty="0"/>
              <a:t>to create a three dimensional form using all the units. The form created must show movement, repetition, negative space, and line. </a:t>
            </a:r>
          </a:p>
          <a:p>
            <a:pPr lvl="0"/>
            <a:r>
              <a:rPr lang="en-US" dirty="0"/>
              <a:t>The base for the sculpture will be Styrofoam. Plaster wrap will be added to the Styrofoam to make the base sturdier and to keep the Styrofoam from disintegrating when spray-painted. </a:t>
            </a:r>
          </a:p>
          <a:p>
            <a:pPr lvl="0"/>
            <a:r>
              <a:rPr lang="en-US" dirty="0"/>
              <a:t>Once the sculpture is created and the Styrofoam base has been plaster wrapped with entire sculpture will be spray-painted all black, white or red. More than one coat may be needed to completely cover the sculpture.</a:t>
            </a:r>
          </a:p>
          <a:p>
            <a:pPr lvl="0"/>
            <a:r>
              <a:rPr lang="en-US" dirty="0"/>
              <a:t>Critique finished work. Discuss what is successful with each work.</a:t>
            </a:r>
          </a:p>
          <a:p>
            <a:endParaRPr lang="en-US" dirty="0"/>
          </a:p>
        </p:txBody>
      </p:sp>
      <p:pic>
        <p:nvPicPr>
          <p:cNvPr id="4" name="Picture 4" descr="http://1.bp.blogspot.com/_BYrVxyPf_jk/ScgHSE2uMdI/AAAAAAAAAOw/1-VPas7BNlQ/s200/DSCN1922.JPG"/>
          <p:cNvPicPr>
            <a:picLocks noChangeAspect="1" noChangeArrowheads="1"/>
          </p:cNvPicPr>
          <p:nvPr/>
        </p:nvPicPr>
        <p:blipFill>
          <a:blip r:embed="rId2" cstate="print"/>
          <a:srcRect/>
          <a:stretch>
            <a:fillRect/>
          </a:stretch>
        </p:blipFill>
        <p:spPr bwMode="auto">
          <a:xfrm>
            <a:off x="3886200" y="228600"/>
            <a:ext cx="2717800" cy="20383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buNone/>
            </a:pPr>
            <a:r>
              <a:rPr lang="en-US" b="1" dirty="0"/>
              <a:t>Purpose:</a:t>
            </a:r>
            <a:endParaRPr lang="en-US" dirty="0"/>
          </a:p>
          <a:p>
            <a:r>
              <a:rPr lang="en-US" dirty="0"/>
              <a:t>To create a free standing linear sculpture composed of units.</a:t>
            </a:r>
          </a:p>
          <a:p>
            <a:pPr>
              <a:buNone/>
            </a:pPr>
            <a:r>
              <a:rPr lang="en-US" b="1" dirty="0"/>
              <a:t>Objectives:</a:t>
            </a:r>
            <a:r>
              <a:rPr lang="en-US" dirty="0"/>
              <a:t>                                      </a:t>
            </a:r>
          </a:p>
          <a:p>
            <a:pPr lvl="0"/>
            <a:r>
              <a:rPr lang="en-US" dirty="0"/>
              <a:t>design modular unit using two or more toothpicks - construct as many modular units as possible with 100 toothpicks</a:t>
            </a:r>
          </a:p>
          <a:p>
            <a:pPr lvl="0"/>
            <a:r>
              <a:rPr lang="en-US" dirty="0"/>
              <a:t>design sculpture made from modular units</a:t>
            </a:r>
          </a:p>
          <a:p>
            <a:pPr lvl="0"/>
            <a:r>
              <a:rPr lang="en-US" dirty="0"/>
              <a:t>show awareness of art vocabulary - critique works of art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Materials: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Toothpicks </a:t>
            </a:r>
            <a:r>
              <a:rPr lang="en-US" dirty="0"/>
              <a:t>- 100 per student - zip lock </a:t>
            </a:r>
            <a:r>
              <a:rPr lang="en-US" dirty="0" smtClean="0"/>
              <a:t>bags</a:t>
            </a:r>
          </a:p>
          <a:p>
            <a:r>
              <a:rPr lang="en-US" dirty="0" smtClean="0"/>
              <a:t>wood </a:t>
            </a:r>
            <a:r>
              <a:rPr lang="en-US" dirty="0"/>
              <a:t>glue (or Elmer's </a:t>
            </a:r>
            <a:r>
              <a:rPr lang="en-US" dirty="0" smtClean="0"/>
              <a:t>glue)</a:t>
            </a:r>
          </a:p>
          <a:p>
            <a:r>
              <a:rPr lang="en-US" dirty="0" smtClean="0"/>
              <a:t>masking tape</a:t>
            </a:r>
          </a:p>
          <a:p>
            <a:r>
              <a:rPr lang="en-US" dirty="0" smtClean="0"/>
              <a:t>Styrofoam blocks </a:t>
            </a:r>
          </a:p>
          <a:p>
            <a:r>
              <a:rPr lang="en-US" dirty="0" smtClean="0"/>
              <a:t>plaster gauze</a:t>
            </a:r>
          </a:p>
          <a:p>
            <a:r>
              <a:rPr lang="en-US" dirty="0" smtClean="0"/>
              <a:t>spray </a:t>
            </a:r>
            <a:r>
              <a:rPr lang="en-US" dirty="0"/>
              <a:t>paint (assorted colors)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Emphasis</a:t>
            </a:r>
            <a:endParaRPr lang="en-US" dirty="0"/>
          </a:p>
        </p:txBody>
      </p:sp>
      <p:sp>
        <p:nvSpPr>
          <p:cNvPr id="3" name="Content Placeholder 2"/>
          <p:cNvSpPr>
            <a:spLocks noGrp="1"/>
          </p:cNvSpPr>
          <p:nvPr>
            <p:ph idx="1"/>
          </p:nvPr>
        </p:nvSpPr>
        <p:spPr/>
        <p:txBody>
          <a:bodyPr/>
          <a:lstStyle/>
          <a:p>
            <a:pPr>
              <a:buNone/>
            </a:pPr>
            <a:r>
              <a:rPr lang="en-US" dirty="0" smtClean="0"/>
              <a:t>Line</a:t>
            </a:r>
            <a:r>
              <a:rPr lang="en-US" dirty="0"/>
              <a:t>, negative space, movement, and repetition. </a:t>
            </a:r>
          </a:p>
          <a:p>
            <a:endParaRPr lang="en-US" dirty="0"/>
          </a:p>
        </p:txBody>
      </p:sp>
      <p:pic>
        <p:nvPicPr>
          <p:cNvPr id="4098" name="Picture 2" descr="http://www.princetonol.com/groups/iad/lessons/high/images/Cyndi-sculp3.jpg"/>
          <p:cNvPicPr>
            <a:picLocks noChangeAspect="1" noChangeArrowheads="1"/>
          </p:cNvPicPr>
          <p:nvPr/>
        </p:nvPicPr>
        <p:blipFill>
          <a:blip r:embed="rId2" cstate="print"/>
          <a:srcRect/>
          <a:stretch>
            <a:fillRect/>
          </a:stretch>
        </p:blipFill>
        <p:spPr bwMode="auto">
          <a:xfrm>
            <a:off x="2438400" y="2826544"/>
            <a:ext cx="3886200" cy="306308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7543800" cy="5334000"/>
          </a:xfrm>
        </p:spPr>
        <p:txBody>
          <a:bodyPr/>
          <a:lstStyle/>
          <a:p>
            <a:pPr>
              <a:buNone/>
            </a:pPr>
            <a:r>
              <a:rPr lang="en-US" dirty="0" smtClean="0"/>
              <a:t>Artists </a:t>
            </a:r>
            <a:r>
              <a:rPr lang="en-US" dirty="0"/>
              <a:t>communicate visually in their work using the elements of design. The elements of design should be used as the building blocks of the structure you are trying to create. The elements of design are form, space, texture, space, line, color and </a:t>
            </a:r>
            <a:r>
              <a:rPr lang="en-US" dirty="0" smtClean="0"/>
              <a:t>value</a:t>
            </a:r>
          </a:p>
          <a:p>
            <a:pPr>
              <a:buNone/>
            </a:pPr>
            <a:r>
              <a:rPr lang="en-US" dirty="0" smtClean="0">
                <a:hlinkClick r:id="rId2"/>
              </a:rPr>
              <a:t>http://www.blackettpeckgallery.com/aaron-kellne/</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a:t>
            </a:r>
            <a:endParaRPr lang="en-US" dirty="0"/>
          </a:p>
        </p:txBody>
      </p:sp>
      <p:sp>
        <p:nvSpPr>
          <p:cNvPr id="3" name="Content Placeholder 2"/>
          <p:cNvSpPr>
            <a:spLocks noGrp="1"/>
          </p:cNvSpPr>
          <p:nvPr>
            <p:ph idx="1"/>
          </p:nvPr>
        </p:nvSpPr>
        <p:spPr>
          <a:xfrm>
            <a:off x="457200" y="1935480"/>
            <a:ext cx="4572000" cy="4312920"/>
          </a:xfrm>
        </p:spPr>
        <p:txBody>
          <a:bodyPr>
            <a:normAutofit lnSpcReduction="10000"/>
          </a:bodyPr>
          <a:lstStyle/>
          <a:p>
            <a:pPr>
              <a:buNone/>
            </a:pPr>
            <a:r>
              <a:rPr lang="en-US" dirty="0"/>
              <a:t>Line is a mark made by a moving point. It directs a visual path from one point to another. In sculpture, line can define the solid mass- it serves as the outline. We perceive the “edges” of the surface as lines. In fact, these edges are planes, and this term should be used to refer to sculptural forms. </a:t>
            </a:r>
          </a:p>
        </p:txBody>
      </p:sp>
      <p:pic>
        <p:nvPicPr>
          <p:cNvPr id="33794" name="Picture 2" descr="http://mms.d321.k12.id.us/webart/images/student%20work/toothpick/amy.jpg"/>
          <p:cNvPicPr>
            <a:picLocks noChangeAspect="1" noChangeArrowheads="1"/>
          </p:cNvPicPr>
          <p:nvPr/>
        </p:nvPicPr>
        <p:blipFill>
          <a:blip r:embed="rId2" cstate="print"/>
          <a:srcRect/>
          <a:stretch>
            <a:fillRect/>
          </a:stretch>
        </p:blipFill>
        <p:spPr bwMode="auto">
          <a:xfrm>
            <a:off x="5334000" y="2057400"/>
            <a:ext cx="2995907" cy="40386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Space</a:t>
            </a:r>
            <a:endParaRPr lang="en-US" dirty="0"/>
          </a:p>
        </p:txBody>
      </p:sp>
      <p:sp>
        <p:nvSpPr>
          <p:cNvPr id="3" name="Content Placeholder 2"/>
          <p:cNvSpPr>
            <a:spLocks noGrp="1"/>
          </p:cNvSpPr>
          <p:nvPr>
            <p:ph idx="1"/>
          </p:nvPr>
        </p:nvSpPr>
        <p:spPr>
          <a:xfrm>
            <a:off x="3429000" y="1935480"/>
            <a:ext cx="5257800" cy="4389120"/>
          </a:xfrm>
        </p:spPr>
        <p:txBody>
          <a:bodyPr/>
          <a:lstStyle/>
          <a:p>
            <a:pPr>
              <a:buNone/>
            </a:pPr>
            <a:r>
              <a:rPr lang="en-US" dirty="0"/>
              <a:t>Space refers to the area around, within, and occupied by the three-dimensional object, as well as the way these areas interact. The sculptor must consider the positive space as well as the negative space (the area around and within the structure) when planning a sculpture. </a:t>
            </a:r>
          </a:p>
          <a:p>
            <a:pPr>
              <a:buNone/>
            </a:pPr>
            <a:endParaRPr lang="en-US" dirty="0"/>
          </a:p>
        </p:txBody>
      </p:sp>
      <p:pic>
        <p:nvPicPr>
          <p:cNvPr id="32770" name="Picture 2" descr="http://mms.d321.k12.id.us/webart/images/student%20work/toothpick/demetri.jpg"/>
          <p:cNvPicPr>
            <a:picLocks noChangeAspect="1" noChangeArrowheads="1"/>
          </p:cNvPicPr>
          <p:nvPr/>
        </p:nvPicPr>
        <p:blipFill>
          <a:blip r:embed="rId2" cstate="print"/>
          <a:srcRect/>
          <a:stretch>
            <a:fillRect/>
          </a:stretch>
        </p:blipFill>
        <p:spPr bwMode="auto">
          <a:xfrm>
            <a:off x="304800" y="1981200"/>
            <a:ext cx="3000063" cy="4114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Movement</a:t>
            </a:r>
            <a:endParaRPr lang="en-US" dirty="0"/>
          </a:p>
        </p:txBody>
      </p:sp>
      <p:sp>
        <p:nvSpPr>
          <p:cNvPr id="3" name="Content Placeholder 2"/>
          <p:cNvSpPr>
            <a:spLocks noGrp="1"/>
          </p:cNvSpPr>
          <p:nvPr>
            <p:ph idx="1"/>
          </p:nvPr>
        </p:nvSpPr>
        <p:spPr/>
        <p:txBody>
          <a:bodyPr>
            <a:normAutofit lnSpcReduction="10000"/>
          </a:bodyPr>
          <a:lstStyle/>
          <a:p>
            <a:pPr>
              <a:buNone/>
            </a:pPr>
            <a:r>
              <a:rPr lang="en-US" dirty="0"/>
              <a:t>Movement is the sense of motion created by the angles or planes to further the sculptural idea. It may be categorized as implied movement, optical movement, actual movement, and sequence. A strong sense of movement can be created in a sculpture through the use of diagonal edges or planes. Opposing, asymmetrical paths of movement will challenge the viewer’s sense of balance and can be used to dramatically affect the sculpture. Viewer movement, even if it only involves the eyes, is a necessary part of experiencing art. </a:t>
            </a: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Pattern</a:t>
            </a:r>
            <a:endParaRPr lang="en-US" dirty="0"/>
          </a:p>
        </p:txBody>
      </p:sp>
      <p:sp>
        <p:nvSpPr>
          <p:cNvPr id="3" name="Content Placeholder 2"/>
          <p:cNvSpPr>
            <a:spLocks noGrp="1"/>
          </p:cNvSpPr>
          <p:nvPr>
            <p:ph idx="1"/>
          </p:nvPr>
        </p:nvSpPr>
        <p:spPr>
          <a:xfrm>
            <a:off x="457200" y="1935480"/>
            <a:ext cx="5943600" cy="4693920"/>
          </a:xfrm>
        </p:spPr>
        <p:txBody>
          <a:bodyPr/>
          <a:lstStyle/>
          <a:p>
            <a:pPr>
              <a:buNone/>
            </a:pPr>
            <a:r>
              <a:rPr lang="en-US" dirty="0"/>
              <a:t>Pattern is the repetition of texture, forms, colors, or other design elements. Such recurrence of visual elements helps to unify the artwork and creates a sense of structure. Pattern, if used in a regular and planned way, may also emphasize the main idea. If used in an unplanned or random way, it can add a sense of energy and provide a variation on a theme that is unexpected and exciting. </a:t>
            </a:r>
          </a:p>
          <a:p>
            <a:pPr>
              <a:buNone/>
            </a:pPr>
            <a:endParaRPr lang="en-US" dirty="0"/>
          </a:p>
        </p:txBody>
      </p:sp>
      <p:pic>
        <p:nvPicPr>
          <p:cNvPr id="30722" name="Picture 2" descr="http://1.bp.blogspot.com/_BYrVxyPf_jk/Sa8SAqUdDmI/AAAAAAAAANg/kHf4uSNWZl8/s200/Andy_Goldsworthy_Sticks_Framing_a_Lake_sculpture.png"/>
          <p:cNvPicPr>
            <a:picLocks noChangeAspect="1" noChangeArrowheads="1"/>
          </p:cNvPicPr>
          <p:nvPr/>
        </p:nvPicPr>
        <p:blipFill>
          <a:blip r:embed="rId2" cstate="print"/>
          <a:srcRect/>
          <a:stretch>
            <a:fillRect/>
          </a:stretch>
        </p:blipFill>
        <p:spPr bwMode="auto">
          <a:xfrm>
            <a:off x="6096000" y="1295400"/>
            <a:ext cx="2251710" cy="2286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TotalTime>
  <Words>618</Words>
  <Application>Microsoft Office PowerPoint</Application>
  <PresentationFormat>On-screen Show (4:3)</PresentationFormat>
  <Paragraphs>34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Linear Sculpture</vt:lpstr>
      <vt:lpstr>Slide 2</vt:lpstr>
      <vt:lpstr>Materials:  </vt:lpstr>
      <vt:lpstr>Emphasis</vt:lpstr>
      <vt:lpstr>Slide 5</vt:lpstr>
      <vt:lpstr>Line</vt:lpstr>
      <vt:lpstr>Space</vt:lpstr>
      <vt:lpstr>Movement</vt:lpstr>
      <vt:lpstr>Pattern</vt:lpstr>
      <vt:lpstr>Assignment </vt:lpstr>
    </vt:vector>
  </TitlesOfParts>
  <Company>School District of Black Hawk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Sculpture</dc:title>
  <dc:creator>DavJes</dc:creator>
  <cp:lastModifiedBy>DavJes</cp:lastModifiedBy>
  <cp:revision>5</cp:revision>
  <dcterms:created xsi:type="dcterms:W3CDTF">2010-09-08T12:59:21Z</dcterms:created>
  <dcterms:modified xsi:type="dcterms:W3CDTF">2010-09-08T13:44:52Z</dcterms:modified>
</cp:coreProperties>
</file>